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5" r:id="rId8"/>
    <p:sldId id="260" r:id="rId9"/>
    <p:sldId id="262" r:id="rId10"/>
    <p:sldId id="266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13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0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8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4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7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6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67CAF-BB7C-4F79-A118-711936CE75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3AA2F8-D6B2-43B5-AC79-55084594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ldenstatemint.com/" TargetMode="External"/><Relationship Id="rId3" Type="http://schemas.openxmlformats.org/officeDocument/2006/relationships/hyperlink" Target="http://www.soundmoneydefense.org/" TargetMode="External"/><Relationship Id="rId7" Type="http://schemas.openxmlformats.org/officeDocument/2006/relationships/hyperlink" Target="http://www.thenewamerican.com/freedom-index/" TargetMode="External"/><Relationship Id="rId2" Type="http://schemas.openxmlformats.org/officeDocument/2006/relationships/hyperlink" Target="http://www.sacobaycitizen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e.org/" TargetMode="External"/><Relationship Id="rId5" Type="http://schemas.openxmlformats.org/officeDocument/2006/relationships/hyperlink" Target="http://www.mises.org/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www.jbs.org/fed/" TargetMode="External"/><Relationship Id="rId9" Type="http://schemas.openxmlformats.org/officeDocument/2006/relationships/hyperlink" Target="http://www.qualitysilverbullio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acobaycitizen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2195"/>
            <a:ext cx="9144000" cy="8567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Return to Sound Money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0022" y="2314832"/>
            <a:ext cx="5659394" cy="46955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                                     How It Can Be Done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71" y="2982033"/>
            <a:ext cx="4770492" cy="31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1449"/>
          </a:xfrm>
        </p:spPr>
        <p:txBody>
          <a:bodyPr/>
          <a:lstStyle/>
          <a:p>
            <a:r>
              <a:rPr lang="en-US" dirty="0" smtClean="0"/>
              <a:t>Assigning Dollar Value to Silver 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2195"/>
            <a:ext cx="8596668" cy="29985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law, privately-minted silver rounds are not stamped with a U.S. dollar value. Use the following schedule of dollar values (based upon the current spot price of $20.00 - $25.00 for silver):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$</a:t>
            </a:r>
            <a:r>
              <a:rPr lang="en-US" b="1" dirty="0" smtClean="0"/>
              <a:t>30.00 </a:t>
            </a:r>
            <a:r>
              <a:rPr lang="en-US" dirty="0" smtClean="0"/>
              <a:t>per </a:t>
            </a:r>
            <a:r>
              <a:rPr lang="en-US" dirty="0" smtClean="0"/>
              <a:t>one (1) troy-ounce silver round</a:t>
            </a:r>
          </a:p>
          <a:p>
            <a:r>
              <a:rPr lang="en-US" b="1" dirty="0" smtClean="0"/>
              <a:t>$15.00 </a:t>
            </a:r>
            <a:r>
              <a:rPr lang="en-US" dirty="0" smtClean="0"/>
              <a:t>per one-half (1/2) troy-ounce silver round</a:t>
            </a:r>
          </a:p>
          <a:p>
            <a:r>
              <a:rPr lang="en-US" b="1" dirty="0" smtClean="0"/>
              <a:t>$7.50 </a:t>
            </a:r>
            <a:r>
              <a:rPr lang="en-US" dirty="0" smtClean="0"/>
              <a:t>per one-quarter (1/4) troy-ounce silver round</a:t>
            </a:r>
          </a:p>
          <a:p>
            <a:r>
              <a:rPr lang="en-US" b="1" dirty="0" smtClean="0"/>
              <a:t>$3.00 </a:t>
            </a:r>
            <a:r>
              <a:rPr lang="en-US" dirty="0" smtClean="0"/>
              <a:t>per one-tenth (1/10) troy-ounce silver round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82" y="4390768"/>
            <a:ext cx="2267079" cy="22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6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MONEY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97" y="1318054"/>
            <a:ext cx="10515600" cy="3328087"/>
          </a:xfrm>
        </p:spPr>
        <p:txBody>
          <a:bodyPr/>
          <a:lstStyle/>
          <a:p>
            <a:r>
              <a:rPr lang="en-US" dirty="0" smtClean="0"/>
              <a:t>Saco Bay Citizens for Sound Money: </a:t>
            </a:r>
            <a:r>
              <a:rPr lang="en-US" dirty="0" smtClean="0">
                <a:hlinkClick r:id="rId2"/>
              </a:rPr>
              <a:t>www.sacobaycitizens.org</a:t>
            </a:r>
            <a:endParaRPr lang="en-US" dirty="0" smtClean="0"/>
          </a:p>
          <a:p>
            <a:r>
              <a:rPr lang="en-US" dirty="0" smtClean="0"/>
              <a:t>Sound Money Defense League: </a:t>
            </a:r>
            <a:r>
              <a:rPr lang="en-US" dirty="0" smtClean="0">
                <a:hlinkClick r:id="rId3"/>
              </a:rPr>
              <a:t>www.soundmoneydefense.org</a:t>
            </a:r>
            <a:endParaRPr lang="en-US" dirty="0" smtClean="0"/>
          </a:p>
          <a:p>
            <a:r>
              <a:rPr lang="en-US" dirty="0" smtClean="0"/>
              <a:t>Restore Sound Money – </a:t>
            </a:r>
            <a:r>
              <a:rPr lang="en-US" dirty="0"/>
              <a:t>End The Fed: </a:t>
            </a:r>
            <a:r>
              <a:rPr lang="en-US" dirty="0" smtClean="0">
                <a:hlinkClick r:id="rId4"/>
              </a:rPr>
              <a:t>www.jbs.org/fed/</a:t>
            </a:r>
            <a:endParaRPr lang="en-US" dirty="0" smtClean="0"/>
          </a:p>
          <a:p>
            <a:r>
              <a:rPr lang="en-US" dirty="0" smtClean="0"/>
              <a:t>The Ludwig von Mises Institute: </a:t>
            </a:r>
            <a:r>
              <a:rPr lang="en-US" dirty="0" smtClean="0">
                <a:hlinkClick r:id="rId5"/>
              </a:rPr>
              <a:t>www.mises.org</a:t>
            </a:r>
            <a:endParaRPr lang="en-US" dirty="0" smtClean="0"/>
          </a:p>
          <a:p>
            <a:r>
              <a:rPr lang="en-US" dirty="0" smtClean="0"/>
              <a:t>Foundation For Economic Education: </a:t>
            </a:r>
            <a:r>
              <a:rPr lang="en-US" dirty="0" smtClean="0">
                <a:hlinkClick r:id="rId6"/>
              </a:rPr>
              <a:t>www.fee.org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Freedom Index: </a:t>
            </a:r>
            <a:r>
              <a:rPr lang="en-US" dirty="0" smtClean="0">
                <a:hlinkClick r:id="rId7"/>
              </a:rPr>
              <a:t>www.thenewamerican.com/freedom-index/</a:t>
            </a:r>
            <a:endParaRPr lang="en-US" dirty="0" smtClean="0"/>
          </a:p>
          <a:p>
            <a:r>
              <a:rPr lang="en-US" dirty="0" smtClean="0"/>
              <a:t>Golden State Mint: </a:t>
            </a:r>
            <a:r>
              <a:rPr lang="en-US" dirty="0" smtClean="0">
                <a:hlinkClick r:id="rId8"/>
              </a:rPr>
              <a:t>www.goldenstatemint.com</a:t>
            </a:r>
            <a:endParaRPr lang="en-US" dirty="0" smtClean="0"/>
          </a:p>
          <a:p>
            <a:r>
              <a:rPr lang="en-US" dirty="0" smtClean="0"/>
              <a:t>Quality Silver Bullion: </a:t>
            </a:r>
            <a:r>
              <a:rPr lang="en-US" dirty="0" smtClean="0">
                <a:hlinkClick r:id="rId9"/>
              </a:rPr>
              <a:t>www.qualitysilverbullion.com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59" y="4646141"/>
            <a:ext cx="3930721" cy="19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Money Essays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“Billions for the Bankers; Debts for the People” by Rev. Sheldon Emry</a:t>
            </a:r>
          </a:p>
          <a:p>
            <a:r>
              <a:rPr lang="en-US" dirty="0" smtClean="0"/>
              <a:t>“Gold and Economic Freedom” by Alan Greenspan</a:t>
            </a:r>
          </a:p>
          <a:p>
            <a:r>
              <a:rPr lang="en-US" dirty="0" smtClean="0"/>
              <a:t>“Understanding Economic Principles” by The John Birch Society</a:t>
            </a:r>
          </a:p>
          <a:p>
            <a:r>
              <a:rPr lang="en-US" dirty="0" smtClean="0"/>
              <a:t>“Inflation or Gold Standard” by Hans F. </a:t>
            </a:r>
            <a:r>
              <a:rPr lang="en-US" dirty="0" err="1" smtClean="0"/>
              <a:t>Sennholz</a:t>
            </a:r>
            <a:endParaRPr lang="en-US" dirty="0" smtClean="0"/>
          </a:p>
          <a:p>
            <a:r>
              <a:rPr lang="en-US" dirty="0" smtClean="0"/>
              <a:t>“Four Inflation Myths” by Lear Capital</a:t>
            </a:r>
          </a:p>
          <a:p>
            <a:r>
              <a:rPr lang="en-US" dirty="0" smtClean="0"/>
              <a:t>“What is Sound Money?” by the Sound Money Defense League</a:t>
            </a:r>
          </a:p>
          <a:p>
            <a:r>
              <a:rPr lang="en-US" dirty="0" smtClean="0"/>
              <a:t>“What Has Government Done to Our Money?” by Murray Rothbard</a:t>
            </a:r>
          </a:p>
          <a:p>
            <a:pPr marL="0" indent="0" algn="ctr">
              <a:buNone/>
            </a:pPr>
            <a:r>
              <a:rPr lang="en-US" dirty="0" smtClean="0"/>
              <a:t>(Links to all essays are available at </a:t>
            </a:r>
            <a:r>
              <a:rPr lang="en-US" dirty="0" smtClean="0">
                <a:hlinkClick r:id="rId2"/>
              </a:rPr>
              <a:t>www.sacobaycitizens.org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95" y="295275"/>
            <a:ext cx="1635125" cy="16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1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259"/>
          </a:xfrm>
        </p:spPr>
        <p:txBody>
          <a:bodyPr/>
          <a:lstStyle/>
          <a:p>
            <a:r>
              <a:rPr lang="en-US" dirty="0" smtClean="0"/>
              <a:t>WHAT IS SOUND MONEY?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859"/>
            <a:ext cx="8596668" cy="2940909"/>
          </a:xfrm>
        </p:spPr>
        <p:txBody>
          <a:bodyPr/>
          <a:lstStyle/>
          <a:p>
            <a:r>
              <a:rPr lang="en-US" dirty="0" smtClean="0"/>
              <a:t>Owned by “We The People” and not “They the politicians and bankers”</a:t>
            </a:r>
          </a:p>
          <a:p>
            <a:r>
              <a:rPr lang="en-US" dirty="0" smtClean="0"/>
              <a:t>Made of precious metals, specifically gold and silver</a:t>
            </a:r>
          </a:p>
          <a:p>
            <a:r>
              <a:rPr lang="en-US" dirty="0" smtClean="0"/>
              <a:t>Minted either by private mints or by the official government mint</a:t>
            </a:r>
          </a:p>
          <a:p>
            <a:r>
              <a:rPr lang="en-US" dirty="0" smtClean="0"/>
              <a:t>Contains a specific weight and purity of gold or silver</a:t>
            </a:r>
          </a:p>
          <a:p>
            <a:r>
              <a:rPr lang="en-US" dirty="0" smtClean="0"/>
              <a:t>Holds its value over time and does not depreciate in value</a:t>
            </a:r>
          </a:p>
          <a:p>
            <a:r>
              <a:rPr lang="en-US" dirty="0" smtClean="0"/>
              <a:t>Cannot be inflated to infinity as the current U.S. dollar is, as there is only a certain amount of gold and silver available for mining, refining and minting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82" y="4390767"/>
            <a:ext cx="2177339" cy="2177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44" y="4348562"/>
            <a:ext cx="2271172" cy="22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UNSOUND MONEY?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0433"/>
            <a:ext cx="8596668" cy="3113902"/>
          </a:xfrm>
        </p:spPr>
        <p:txBody>
          <a:bodyPr>
            <a:normAutofit/>
          </a:bodyPr>
          <a:lstStyle/>
          <a:p>
            <a:r>
              <a:rPr lang="en-US" dirty="0" smtClean="0"/>
              <a:t>It is called fiat money: paper or electronic money unbacked by any precious metals</a:t>
            </a:r>
          </a:p>
          <a:p>
            <a:r>
              <a:rPr lang="en-US" dirty="0" smtClean="0"/>
              <a:t>Is always issued by government – never by “We The People”</a:t>
            </a:r>
          </a:p>
          <a:p>
            <a:r>
              <a:rPr lang="en-US" dirty="0" smtClean="0"/>
              <a:t>Is always inflated to unsustainable levels by government, in concert with a central bank</a:t>
            </a:r>
          </a:p>
          <a:p>
            <a:r>
              <a:rPr lang="en-US" dirty="0" smtClean="0"/>
              <a:t>Results in steadily escalating prices of goods and services, as each fiat unit of currency is able to buy fewer and fewer goods and services</a:t>
            </a:r>
          </a:p>
          <a:p>
            <a:r>
              <a:rPr lang="en-US" dirty="0" smtClean="0"/>
              <a:t>It leads to ongoing economic hardship and inequality in a nation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84" y="4343152"/>
            <a:ext cx="5110521" cy="21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FEDERAL RESERVE?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821" y="1309816"/>
            <a:ext cx="10515600" cy="25949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Congressionally-charted banking cartel</a:t>
            </a:r>
          </a:p>
          <a:p>
            <a:r>
              <a:rPr lang="en-US" dirty="0" smtClean="0"/>
              <a:t>Creates “money” out of thin air, which the U.S. Treasury then issues to Congress and U.S. financial institutions</a:t>
            </a:r>
          </a:p>
          <a:p>
            <a:r>
              <a:rPr lang="en-US" dirty="0" smtClean="0"/>
              <a:t>Federal Reserve Notes (the current U.S. dollar) cannot be redeemed for gold or silver, unlike earlier U.S. Treasury gold and silver certificates could be</a:t>
            </a:r>
          </a:p>
          <a:p>
            <a:r>
              <a:rPr lang="en-US" dirty="0" smtClean="0"/>
              <a:t>The Fed is also the “lender of last resort” to banks – this creates “moral hazard” in that banks who would normally go out of business due to bad business decisions don’t.</a:t>
            </a:r>
          </a:p>
          <a:p>
            <a:r>
              <a:rPr lang="en-US" dirty="0" smtClean="0"/>
              <a:t>The Fed is Congress’s “money spigot” to fund the pet pork-barrel spending projects of Congressmen and Senators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68" y="4033878"/>
            <a:ext cx="4264725" cy="23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 CONSTITUTION ON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ARTICLE I, SECTION 8:</a:t>
            </a:r>
          </a:p>
          <a:p>
            <a:r>
              <a:rPr lang="en-US" dirty="0"/>
              <a:t>“Congress shall have Power to … coin Money, regulate the value thereof … and fix the Standard of Weights and Measures.”</a:t>
            </a:r>
          </a:p>
          <a:p>
            <a:r>
              <a:rPr lang="en-US" dirty="0"/>
              <a:t>“Congress shall have Power to … provide for the Punishment of counterfeiting the Securities and current Coin of the United States.”</a:t>
            </a:r>
          </a:p>
          <a:p>
            <a:pPr marL="0" indent="0">
              <a:buNone/>
            </a:pPr>
            <a:r>
              <a:rPr lang="en-US" b="1" dirty="0" smtClean="0"/>
              <a:t>ARTICLE I, SECTION 10:</a:t>
            </a:r>
          </a:p>
          <a:p>
            <a:r>
              <a:rPr lang="en-US" dirty="0"/>
              <a:t>“No State shall … make any Thing but gold and silver Coin a Tender in Payment of Debts.”</a:t>
            </a:r>
          </a:p>
          <a:p>
            <a:r>
              <a:rPr lang="en-US" dirty="0"/>
              <a:t>“No State shall … emit Bills of Credit.” (Bills of Credit = fiat money)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68" y="450001"/>
            <a:ext cx="1526913" cy="14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Money Supports The 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9244"/>
            <a:ext cx="8596668" cy="29573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using sound money you support our Constitution’s Preamble: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form “a more perfect union”</a:t>
            </a:r>
          </a:p>
          <a:p>
            <a:r>
              <a:rPr lang="en-US" dirty="0" smtClean="0"/>
              <a:t>To “establish justice”</a:t>
            </a:r>
          </a:p>
          <a:p>
            <a:r>
              <a:rPr lang="en-US" dirty="0" smtClean="0"/>
              <a:t>To “insure domestic tranquility”</a:t>
            </a:r>
          </a:p>
          <a:p>
            <a:r>
              <a:rPr lang="en-US" dirty="0" smtClean="0"/>
              <a:t>To “promote the general welfare”</a:t>
            </a:r>
          </a:p>
          <a:p>
            <a:r>
              <a:rPr lang="en-US" dirty="0" smtClean="0"/>
              <a:t>To “secure the blessings of Liberty to ourselves and our Posterity”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4362902"/>
            <a:ext cx="2174775" cy="217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61" y="4362903"/>
            <a:ext cx="2174774" cy="21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9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Money Supports 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7481"/>
            <a:ext cx="8596668" cy="29079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using sound money you will be exercising your: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Speech and petitioning rights in the First Amendment</a:t>
            </a:r>
          </a:p>
          <a:p>
            <a:r>
              <a:rPr lang="en-US" dirty="0" smtClean="0"/>
              <a:t>Security of our property right in the Fourth Amendment</a:t>
            </a:r>
          </a:p>
          <a:p>
            <a:r>
              <a:rPr lang="en-US" dirty="0" smtClean="0"/>
              <a:t>Our due process right in the Fifth Amendment</a:t>
            </a:r>
          </a:p>
          <a:p>
            <a:r>
              <a:rPr lang="en-US" dirty="0" smtClean="0"/>
              <a:t>Our retention right in the Ninth Amendment</a:t>
            </a:r>
          </a:p>
          <a:p>
            <a:r>
              <a:rPr lang="en-US" dirty="0" smtClean="0"/>
              <a:t>Our reservation right in the Tenth Amendment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80" y="4106515"/>
            <a:ext cx="4111417" cy="26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2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 OF SOUND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3957"/>
            <a:ext cx="8596668" cy="2866767"/>
          </a:xfrm>
        </p:spPr>
        <p:txBody>
          <a:bodyPr/>
          <a:lstStyle/>
          <a:p>
            <a:r>
              <a:rPr lang="en-US" dirty="0" smtClean="0"/>
              <a:t>Holds its value over time – a dollar tomorrow (or next month or year) will buy the same amount of goods and services as it does today</a:t>
            </a:r>
          </a:p>
          <a:p>
            <a:r>
              <a:rPr lang="en-US" dirty="0" smtClean="0"/>
              <a:t>Has a fixed basis in real value</a:t>
            </a:r>
          </a:p>
          <a:p>
            <a:r>
              <a:rPr lang="en-US" dirty="0" smtClean="0"/>
              <a:t>Is owned by “We The People” and not “Them The Politicians and Bankers”</a:t>
            </a:r>
          </a:p>
          <a:p>
            <a:r>
              <a:rPr lang="en-US" dirty="0" smtClean="0"/>
              <a:t>Maintains economic stability and prosperity in a nation</a:t>
            </a:r>
          </a:p>
          <a:p>
            <a:r>
              <a:rPr lang="en-US" dirty="0" smtClean="0"/>
              <a:t>Greatly helps to restore and maintain limited, constitutional government</a:t>
            </a:r>
          </a:p>
          <a:p>
            <a:r>
              <a:rPr lang="en-US" dirty="0" smtClean="0"/>
              <a:t>Puts all citizens on a much more equal economic basis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54" y="4250724"/>
            <a:ext cx="3134859" cy="22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638"/>
          </a:xfrm>
        </p:spPr>
        <p:txBody>
          <a:bodyPr/>
          <a:lstStyle/>
          <a:p>
            <a:r>
              <a:rPr lang="en-US" dirty="0" smtClean="0"/>
              <a:t>HOW TO RETURN TO SOUND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859"/>
            <a:ext cx="8596668" cy="3122141"/>
          </a:xfrm>
        </p:spPr>
        <p:txBody>
          <a:bodyPr>
            <a:normAutofit/>
          </a:bodyPr>
          <a:lstStyle/>
          <a:p>
            <a:r>
              <a:rPr lang="en-US" dirty="0" smtClean="0"/>
              <a:t>Several private mints exist around the U.S. They issue minted fine silver pieces called “silver rounds” These are available in several different sizes and weights of pure silver</a:t>
            </a:r>
          </a:p>
          <a:p>
            <a:r>
              <a:rPr lang="en-US" dirty="0" smtClean="0"/>
              <a:t>Purchase some of these silver rounds from these private mints (or through precious metal dealers if you wish)</a:t>
            </a:r>
          </a:p>
          <a:p>
            <a:r>
              <a:rPr lang="en-US" dirty="0" smtClean="0"/>
              <a:t>Ask local independent retail merchants where you do business if they would take payment for some or all of your purchases in these fine silver rounds.</a:t>
            </a:r>
          </a:p>
          <a:p>
            <a:r>
              <a:rPr lang="en-US" dirty="0" smtClean="0"/>
              <a:t>That’s it! A simple and effective way to start returning ownership of the money to “We The People”!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58" y="4572000"/>
            <a:ext cx="2184058" cy="21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825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A Return to Sound Money</vt:lpstr>
      <vt:lpstr>WHAT IS SOUND MONEY?</vt:lpstr>
      <vt:lpstr>WHAT IS UNSOUND MONEY?</vt:lpstr>
      <vt:lpstr>WHAT IS THE FEDERAL RESERVE?</vt:lpstr>
      <vt:lpstr>THE U.S. CONSTITUTION ON MONEY</vt:lpstr>
      <vt:lpstr>Sound Money Supports The Preamble</vt:lpstr>
      <vt:lpstr>Sound Money Supports the Bill of Rights</vt:lpstr>
      <vt:lpstr>THE BENEFITS OF SOUND MONEY</vt:lpstr>
      <vt:lpstr>HOW TO RETURN TO SOUND MONEY</vt:lpstr>
      <vt:lpstr>Assigning Dollar Value to Silver Rounds</vt:lpstr>
      <vt:lpstr>SOUND MONEY RESOURCES</vt:lpstr>
      <vt:lpstr>Sound Money Essays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Return to Sound Money</dc:title>
  <dc:creator>Microsoft account</dc:creator>
  <cp:lastModifiedBy>Microsoft account</cp:lastModifiedBy>
  <cp:revision>40</cp:revision>
  <dcterms:created xsi:type="dcterms:W3CDTF">2023-08-20T01:07:54Z</dcterms:created>
  <dcterms:modified xsi:type="dcterms:W3CDTF">2023-09-15T00:51:08Z</dcterms:modified>
</cp:coreProperties>
</file>